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50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6CB0F4-A826-40A8-9B9F-D2514A23E8DA}"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3251794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CB0F4-A826-40A8-9B9F-D2514A23E8DA}"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177450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CB0F4-A826-40A8-9B9F-D2514A23E8DA}"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222248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6CB0F4-A826-40A8-9B9F-D2514A23E8DA}"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223129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6CB0F4-A826-40A8-9B9F-D2514A23E8DA}" type="datetimeFigureOut">
              <a:rPr lang="en-US" smtClean="0"/>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326774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6CB0F4-A826-40A8-9B9F-D2514A23E8DA}"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686347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6CB0F4-A826-40A8-9B9F-D2514A23E8DA}" type="datetimeFigureOut">
              <a:rPr lang="en-US" smtClean="0"/>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180052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6CB0F4-A826-40A8-9B9F-D2514A23E8DA}" type="datetimeFigureOut">
              <a:rPr lang="en-US" smtClean="0"/>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283861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6CB0F4-A826-40A8-9B9F-D2514A23E8DA}" type="datetimeFigureOut">
              <a:rPr lang="en-US" smtClean="0"/>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442229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CB0F4-A826-40A8-9B9F-D2514A23E8DA}"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374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6CB0F4-A826-40A8-9B9F-D2514A23E8DA}" type="datetimeFigureOut">
              <a:rPr lang="en-US" smtClean="0"/>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FD58C-3D06-4A8E-8DB3-840EE10CCF06}" type="slidenum">
              <a:rPr lang="en-US" smtClean="0"/>
              <a:t>‹#›</a:t>
            </a:fld>
            <a:endParaRPr lang="en-US"/>
          </a:p>
        </p:txBody>
      </p:sp>
    </p:spTree>
    <p:extLst>
      <p:ext uri="{BB962C8B-B14F-4D97-AF65-F5344CB8AC3E}">
        <p14:creationId xmlns:p14="http://schemas.microsoft.com/office/powerpoint/2010/main" val="290085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6CB0F4-A826-40A8-9B9F-D2514A23E8DA}" type="datetimeFigureOut">
              <a:rPr lang="en-US" smtClean="0"/>
              <a:t>3/4/2020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FD58C-3D06-4A8E-8DB3-840EE10CCF06}" type="slidenum">
              <a:rPr lang="en-US" smtClean="0"/>
              <a:t>‹#›</a:t>
            </a:fld>
            <a:endParaRPr lang="en-US"/>
          </a:p>
        </p:txBody>
      </p:sp>
    </p:spTree>
    <p:extLst>
      <p:ext uri="{BB962C8B-B14F-4D97-AF65-F5344CB8AC3E}">
        <p14:creationId xmlns:p14="http://schemas.microsoft.com/office/powerpoint/2010/main" val="1001222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200" y="2209800"/>
            <a:ext cx="5562600" cy="1241425"/>
          </a:xfrm>
        </p:spPr>
        <p:txBody>
          <a:bodyPr>
            <a:noAutofit/>
          </a:bodyPr>
          <a:lstStyle/>
          <a:p>
            <a:r>
              <a:rPr lang="en-US" b="1" dirty="0" smtClean="0">
                <a:latin typeface="Times New Roman" pitchFamily="18" charset="0"/>
                <a:cs typeface="Times New Roman" pitchFamily="18" charset="0"/>
              </a:rPr>
              <a:t>Grants &amp; Contracts Accounting</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85000" lnSpcReduction="20000"/>
          </a:bodyPr>
          <a:lstStyle/>
          <a:p>
            <a:r>
              <a:rPr lang="en-US" b="1" dirty="0" smtClean="0">
                <a:solidFill>
                  <a:schemeClr val="tx1"/>
                </a:solidFill>
                <a:latin typeface="Times New Roman" pitchFamily="18" charset="0"/>
                <a:cs typeface="Times New Roman" pitchFamily="18" charset="0"/>
              </a:rPr>
              <a:t>Tanya O’Rourke</a:t>
            </a:r>
          </a:p>
          <a:p>
            <a:r>
              <a:rPr lang="en-US" sz="2400" dirty="0" smtClean="0">
                <a:solidFill>
                  <a:schemeClr val="tx1"/>
                </a:solidFill>
                <a:latin typeface="Times New Roman" pitchFamily="18" charset="0"/>
                <a:cs typeface="Times New Roman" pitchFamily="18" charset="0"/>
              </a:rPr>
              <a:t>Assistant Controller, Grants and </a:t>
            </a:r>
            <a:r>
              <a:rPr lang="en-US" sz="2400" dirty="0" smtClean="0">
                <a:solidFill>
                  <a:schemeClr val="tx1"/>
                </a:solidFill>
                <a:latin typeface="Times New Roman" pitchFamily="18" charset="0"/>
                <a:cs typeface="Times New Roman" pitchFamily="18" charset="0"/>
              </a:rPr>
              <a:t>Compliance</a:t>
            </a:r>
          </a:p>
          <a:p>
            <a:r>
              <a:rPr lang="en-US" sz="2400" dirty="0" smtClean="0">
                <a:solidFill>
                  <a:schemeClr val="tx1"/>
                </a:solidFill>
                <a:latin typeface="Times New Roman" pitchFamily="18" charset="0"/>
                <a:cs typeface="Times New Roman" pitchFamily="18" charset="0"/>
              </a:rPr>
              <a:t>1555 </a:t>
            </a:r>
            <a:r>
              <a:rPr lang="en-US" sz="2400" dirty="0" err="1" smtClean="0">
                <a:solidFill>
                  <a:schemeClr val="tx1"/>
                </a:solidFill>
                <a:latin typeface="Times New Roman" pitchFamily="18" charset="0"/>
                <a:cs typeface="Times New Roman" pitchFamily="18" charset="0"/>
              </a:rPr>
              <a:t>Poydras</a:t>
            </a:r>
            <a:r>
              <a:rPr lang="en-US" sz="2400" dirty="0" smtClean="0">
                <a:solidFill>
                  <a:schemeClr val="tx1"/>
                </a:solidFill>
                <a:latin typeface="Times New Roman" pitchFamily="18" charset="0"/>
                <a:cs typeface="Times New Roman" pitchFamily="18" charset="0"/>
              </a:rPr>
              <a:t>, Suite 805</a:t>
            </a:r>
            <a:endParaRPr lang="en-US" sz="2400" dirty="0" smtClean="0">
              <a:solidFill>
                <a:schemeClr val="tx1"/>
              </a:solidFill>
              <a:latin typeface="Times New Roman" pitchFamily="18" charset="0"/>
              <a:cs typeface="Times New Roman" pitchFamily="18" charset="0"/>
            </a:endParaRPr>
          </a:p>
          <a:p>
            <a:r>
              <a:rPr lang="en-US" sz="2400" dirty="0" smtClean="0">
                <a:solidFill>
                  <a:schemeClr val="tx1"/>
                </a:solidFill>
                <a:latin typeface="Times New Roman" pitchFamily="18" charset="0"/>
                <a:cs typeface="Times New Roman" pitchFamily="18" charset="0"/>
              </a:rPr>
              <a:t>314-2793</a:t>
            </a:r>
          </a:p>
          <a:p>
            <a:r>
              <a:rPr lang="en-US" sz="2400" dirty="0" smtClean="0">
                <a:solidFill>
                  <a:schemeClr val="tx1"/>
                </a:solidFill>
                <a:latin typeface="Times New Roman" pitchFamily="18" charset="0"/>
                <a:cs typeface="Times New Roman" pitchFamily="18" charset="0"/>
              </a:rPr>
              <a:t>tsteven@tulane.edu</a:t>
            </a:r>
            <a:endParaRPr lang="en-US" sz="2400" dirty="0">
              <a:solidFill>
                <a:schemeClr val="tx1"/>
              </a:solidFill>
              <a:latin typeface="Times New Roman" pitchFamily="18" charset="0"/>
              <a:cs typeface="Times New Roman" pitchFamily="18" charset="0"/>
            </a:endParaRPr>
          </a:p>
        </p:txBody>
      </p:sp>
      <p:pic>
        <p:nvPicPr>
          <p:cNvPr id="1026"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90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lgn="ctr">
              <a:buNone/>
            </a:pPr>
            <a:r>
              <a:rPr lang="en-US" b="1" dirty="0" smtClean="0">
                <a:latin typeface="Times New Roman" pitchFamily="18" charset="0"/>
                <a:cs typeface="Times New Roman" pitchFamily="18" charset="0"/>
              </a:rPr>
              <a:t>GCA’s Responsibilities</a:t>
            </a:r>
          </a:p>
          <a:p>
            <a:pPr marL="0" indent="0" algn="ctr">
              <a:buNone/>
            </a:pPr>
            <a:endParaRPr lang="en-US" sz="13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Establishing the account in the Grants Management System after receiving the New Account Request from SPA.</a:t>
            </a:r>
          </a:p>
          <a:p>
            <a:r>
              <a:rPr lang="en-US" sz="2000" dirty="0" smtClean="0">
                <a:latin typeface="Times New Roman" pitchFamily="18" charset="0"/>
                <a:cs typeface="Times New Roman" pitchFamily="18" charset="0"/>
              </a:rPr>
              <a:t>Entering the budget into TAMS based on documentation received from SPA and the PI’s department.</a:t>
            </a:r>
          </a:p>
          <a:p>
            <a:r>
              <a:rPr lang="en-US" sz="2000" dirty="0" smtClean="0">
                <a:latin typeface="Times New Roman" pitchFamily="18" charset="0"/>
                <a:cs typeface="Times New Roman" pitchFamily="18" charset="0"/>
              </a:rPr>
              <a:t>Updating award attributes (</a:t>
            </a:r>
            <a:r>
              <a:rPr lang="en-US" sz="2000" dirty="0" err="1" smtClean="0">
                <a:latin typeface="Times New Roman" pitchFamily="18" charset="0"/>
                <a:cs typeface="Times New Roman" pitchFamily="18" charset="0"/>
              </a:rPr>
              <a:t>ie</a:t>
            </a:r>
            <a:r>
              <a:rPr lang="en-US" sz="2000" dirty="0" smtClean="0">
                <a:latin typeface="Times New Roman" pitchFamily="18" charset="0"/>
                <a:cs typeface="Times New Roman" pitchFamily="18" charset="0"/>
              </a:rPr>
              <a:t>. end date extension, additional funding and budget modifications) in TAMS.</a:t>
            </a:r>
          </a:p>
          <a:p>
            <a:r>
              <a:rPr lang="en-US" sz="2000" dirty="0" smtClean="0">
                <a:latin typeface="Times New Roman" pitchFamily="18" charset="0"/>
                <a:cs typeface="Times New Roman" pitchFamily="18" charset="0"/>
              </a:rPr>
              <a:t>Submission of Cost Share entries, based on the Cost Share Authorization form provided at the time an account is requested.</a:t>
            </a:r>
          </a:p>
          <a:p>
            <a:r>
              <a:rPr lang="en-US" sz="2000" dirty="0" smtClean="0">
                <a:latin typeface="Times New Roman" pitchFamily="18" charset="0"/>
                <a:cs typeface="Times New Roman" pitchFamily="18" charset="0"/>
              </a:rPr>
              <a:t>Reviewing high risk transactions (consulting, travel, honorarium, etc.).</a:t>
            </a:r>
          </a:p>
          <a:p>
            <a:r>
              <a:rPr lang="en-US" sz="2000" dirty="0" smtClean="0">
                <a:latin typeface="Times New Roman" pitchFamily="18" charset="0"/>
                <a:cs typeface="Times New Roman" pitchFamily="18" charset="0"/>
              </a:rPr>
              <a:t>Preparing and submitting invoices and financial reports, per the award agreement.</a:t>
            </a:r>
          </a:p>
          <a:p>
            <a:r>
              <a:rPr lang="en-US" sz="2000" dirty="0" smtClean="0">
                <a:latin typeface="Times New Roman" pitchFamily="18" charset="0"/>
                <a:cs typeface="Times New Roman" pitchFamily="18" charset="0"/>
              </a:rPr>
              <a:t>Collection of payments for all sponsored awards.</a:t>
            </a:r>
          </a:p>
          <a:p>
            <a:r>
              <a:rPr lang="en-US" sz="2000" dirty="0" smtClean="0">
                <a:latin typeface="Times New Roman" pitchFamily="18" charset="0"/>
                <a:cs typeface="Times New Roman" pitchFamily="18" charset="0"/>
              </a:rPr>
              <a:t>Account close out and financial record retention.</a:t>
            </a:r>
          </a:p>
          <a:p>
            <a:r>
              <a:rPr lang="en-US" sz="2000" dirty="0" smtClean="0">
                <a:latin typeface="Times New Roman" pitchFamily="18" charset="0"/>
                <a:cs typeface="Times New Roman" pitchFamily="18" charset="0"/>
              </a:rPr>
              <a:t>Management of the Annual Federal Uniform Guidance Audit, as well as an sponsor desk reviews/audits.</a:t>
            </a:r>
          </a:p>
          <a:p>
            <a:endParaRPr lang="en-US" sz="2000" dirty="0" smtClean="0"/>
          </a:p>
          <a:p>
            <a:endParaRPr lang="en-US" sz="2000" dirty="0" smtClean="0"/>
          </a:p>
          <a:p>
            <a:endParaRPr lang="en-US" sz="2000" dirty="0"/>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1485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3600" b="1" dirty="0" smtClean="0">
                <a:latin typeface="Times New Roman" pitchFamily="18" charset="0"/>
                <a:cs typeface="Times New Roman" pitchFamily="18" charset="0"/>
              </a:rPr>
              <a:t>Establishing a New Grant Account &amp; Modifying an Existing Account</a:t>
            </a:r>
          </a:p>
          <a:p>
            <a:pPr marL="0" indent="0">
              <a:buNone/>
            </a:pPr>
            <a:endParaRPr lang="en-US"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All requests for new accounts and account modifications (no-cost extensions, budget changes, additional funding, change of PI, etc.) must route from SPA to GCA.</a:t>
            </a:r>
          </a:p>
          <a:p>
            <a:pPr marL="0" indent="0">
              <a:buNone/>
            </a:pPr>
            <a:endParaRPr lang="en-US" dirty="0">
              <a:latin typeface="Times New Roman" pitchFamily="18" charset="0"/>
              <a:cs typeface="Times New Roman" pitchFamily="18" charset="0"/>
            </a:endParaRPr>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140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smtClean="0">
                <a:latin typeface="Times New Roman" pitchFamily="18" charset="0"/>
                <a:cs typeface="Times New Roman" pitchFamily="18" charset="0"/>
              </a:rPr>
              <a:t>COST SHARE</a:t>
            </a:r>
          </a:p>
          <a:p>
            <a:r>
              <a:rPr lang="en-US" sz="2000" dirty="0" smtClean="0">
                <a:latin typeface="Times New Roman" pitchFamily="18" charset="0"/>
                <a:cs typeface="Times New Roman" pitchFamily="18" charset="0"/>
              </a:rPr>
              <a:t>If the Sponsor requires a Cost Share commitment from the University, the University REQUIRES the Cost Share Authorization Form to be completed for the Direct Costs portion of the commitment, prior to requesting GCA to create a new account.  </a:t>
            </a:r>
          </a:p>
          <a:p>
            <a:r>
              <a:rPr lang="en-US" sz="2000" dirty="0" smtClean="0">
                <a:latin typeface="Times New Roman" pitchFamily="18" charset="0"/>
                <a:cs typeface="Times New Roman" pitchFamily="18" charset="0"/>
              </a:rPr>
              <a:t>Only GCA will prepare and submit the Cost Share entries for both the Direct and Indirect Costs.  The Cost Share Direct entries will be done on the dates indicated on the form.</a:t>
            </a:r>
          </a:p>
          <a:p>
            <a:r>
              <a:rPr lang="en-US" sz="2000" dirty="0" smtClean="0">
                <a:latin typeface="Times New Roman" pitchFamily="18" charset="0"/>
                <a:cs typeface="Times New Roman" pitchFamily="18" charset="0"/>
              </a:rPr>
              <a:t>Two types of Cost Share:</a:t>
            </a:r>
          </a:p>
          <a:p>
            <a:pPr lvl="1"/>
            <a:r>
              <a:rPr lang="en-US" sz="2000" dirty="0" smtClean="0">
                <a:latin typeface="Times New Roman" pitchFamily="18" charset="0"/>
                <a:cs typeface="Times New Roman" pitchFamily="18" charset="0"/>
              </a:rPr>
              <a:t>Mandatory – Sponsor Required</a:t>
            </a:r>
          </a:p>
          <a:p>
            <a:pPr lvl="1"/>
            <a:r>
              <a:rPr lang="en-US" sz="2000" dirty="0" smtClean="0">
                <a:latin typeface="Times New Roman" pitchFamily="18" charset="0"/>
                <a:cs typeface="Times New Roman" pitchFamily="18" charset="0"/>
              </a:rPr>
              <a:t>Voluntary – Deficit Spending (should rarely occur)</a:t>
            </a:r>
            <a:endParaRPr lang="en-US" sz="2000" dirty="0">
              <a:latin typeface="Times New Roman" pitchFamily="18" charset="0"/>
              <a:cs typeface="Times New Roman" pitchFamily="18" charset="0"/>
            </a:endParaRPr>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641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5788"/>
            <a:ext cx="8229600" cy="4985012"/>
          </a:xfrm>
        </p:spPr>
        <p:txBody>
          <a:bodyPr>
            <a:normAutofit fontScale="92500" lnSpcReduction="10000"/>
          </a:bodyPr>
          <a:lstStyle/>
          <a:p>
            <a:pPr marL="0" indent="0" algn="ctr">
              <a:buNone/>
            </a:pPr>
            <a:r>
              <a:rPr lang="en-US" b="1" dirty="0" smtClean="0">
                <a:latin typeface="Times New Roman" pitchFamily="18" charset="0"/>
                <a:cs typeface="Times New Roman" pitchFamily="18" charset="0"/>
              </a:rPr>
              <a:t>INVOICING</a:t>
            </a:r>
          </a:p>
          <a:p>
            <a:r>
              <a:rPr lang="en-US" sz="1600" dirty="0" smtClean="0">
                <a:latin typeface="Times New Roman" pitchFamily="18" charset="0"/>
                <a:cs typeface="Times New Roman" pitchFamily="18" charset="0"/>
              </a:rPr>
              <a:t>GCA prepares periodic invoicing based on the terms of the award.  Invoices must prepared in the GCA office, in order for the University to track the outstanding Accounts Receivable balances for accounting purposes. </a:t>
            </a:r>
            <a:r>
              <a:rPr lang="en-US" sz="1600" i="1" dirty="0" smtClean="0">
                <a:latin typeface="Times New Roman" pitchFamily="18" charset="0"/>
                <a:cs typeface="Times New Roman" pitchFamily="18" charset="0"/>
              </a:rPr>
              <a:t>Invoices should only be prepared by the department under special circumstances, after permission from GCA has been received.  Copies of those invoices MUST be forwarded to GCA to recorded as a receivable in TAMS.</a:t>
            </a:r>
          </a:p>
          <a:p>
            <a:r>
              <a:rPr lang="en-US" sz="1600" dirty="0" smtClean="0">
                <a:latin typeface="Times New Roman" pitchFamily="18" charset="0"/>
                <a:cs typeface="Times New Roman" pitchFamily="18" charset="0"/>
              </a:rPr>
              <a:t>Two types of invoices:</a:t>
            </a:r>
          </a:p>
          <a:p>
            <a:pPr lvl="1"/>
            <a:r>
              <a:rPr lang="en-US" sz="1600" dirty="0" smtClean="0">
                <a:latin typeface="Times New Roman" pitchFamily="18" charset="0"/>
                <a:cs typeface="Times New Roman" pitchFamily="18" charset="0"/>
              </a:rPr>
              <a:t>Cost Reimbursement</a:t>
            </a:r>
          </a:p>
          <a:p>
            <a:pPr lvl="2"/>
            <a:r>
              <a:rPr lang="en-US" sz="1400" dirty="0" smtClean="0">
                <a:latin typeface="Times New Roman" pitchFamily="18" charset="0"/>
                <a:cs typeface="Times New Roman" pitchFamily="18" charset="0"/>
              </a:rPr>
              <a:t>GCA bills the sponsor for costs incurred based on what has been posted to the 5 ledger account, per the monthly Budget Statements.</a:t>
            </a:r>
          </a:p>
          <a:p>
            <a:pPr lvl="2"/>
            <a:r>
              <a:rPr lang="en-US" sz="1400" dirty="0" smtClean="0">
                <a:latin typeface="Times New Roman" pitchFamily="18" charset="0"/>
                <a:cs typeface="Times New Roman" pitchFamily="18" charset="0"/>
              </a:rPr>
              <a:t>FINAL INVOICE – The final invoice will be routed to the department for review and approval, to ensure that ALL costs have been captured on the final invoice.  If charges are in process and have not hit the account, copies of the supporting documentation MUST be sent to the GCA accountant to include on the final invoice.</a:t>
            </a:r>
          </a:p>
          <a:p>
            <a:pPr lvl="3"/>
            <a:r>
              <a:rPr lang="en-US" sz="1300" b="1" i="1" dirty="0">
                <a:latin typeface="Times New Roman" pitchFamily="18" charset="0"/>
                <a:cs typeface="Times New Roman" pitchFamily="18" charset="0"/>
              </a:rPr>
              <a:t>It is critical that the PI’s administrators are reconciling the grant account on a regular basis to easily identify the reconciling items during </a:t>
            </a:r>
            <a:r>
              <a:rPr lang="en-US" sz="1300" b="1" i="1" dirty="0" smtClean="0">
                <a:latin typeface="Times New Roman" pitchFamily="18" charset="0"/>
                <a:cs typeface="Times New Roman" pitchFamily="18" charset="0"/>
              </a:rPr>
              <a:t>final invoice </a:t>
            </a:r>
            <a:r>
              <a:rPr lang="en-US" sz="1300" b="1" i="1" dirty="0">
                <a:latin typeface="Times New Roman" pitchFamily="18" charset="0"/>
                <a:cs typeface="Times New Roman" pitchFamily="18" charset="0"/>
              </a:rPr>
              <a:t>preparation</a:t>
            </a:r>
            <a:r>
              <a:rPr lang="en-US" sz="1300" b="1" i="1" dirty="0" smtClean="0">
                <a:latin typeface="Times New Roman" pitchFamily="18" charset="0"/>
                <a:cs typeface="Times New Roman" pitchFamily="18" charset="0"/>
              </a:rPr>
              <a:t>.</a:t>
            </a:r>
            <a:endParaRPr lang="en-US" sz="1300" b="1" dirty="0" smtClean="0">
              <a:latin typeface="Times New Roman" pitchFamily="18" charset="0"/>
              <a:cs typeface="Times New Roman" pitchFamily="18" charset="0"/>
            </a:endParaRPr>
          </a:p>
          <a:p>
            <a:pPr lvl="2"/>
            <a:r>
              <a:rPr lang="en-US" sz="1400" dirty="0" smtClean="0">
                <a:latin typeface="Times New Roman" pitchFamily="18" charset="0"/>
                <a:cs typeface="Times New Roman" pitchFamily="18" charset="0"/>
              </a:rPr>
              <a:t>Final invoices must be sent to the sponsor by the due date or the University risks not being reimbursed.</a:t>
            </a:r>
          </a:p>
          <a:p>
            <a:pPr lvl="3"/>
            <a:r>
              <a:rPr lang="en-US" sz="1300" b="1" i="1" dirty="0" smtClean="0">
                <a:latin typeface="Times New Roman" pitchFamily="18" charset="0"/>
                <a:cs typeface="Times New Roman" pitchFamily="18" charset="0"/>
              </a:rPr>
              <a:t>Non-reimbursement will result in the School being responsible for covering the deficit.</a:t>
            </a:r>
          </a:p>
          <a:p>
            <a:pPr lvl="1"/>
            <a:r>
              <a:rPr lang="en-US" sz="1600" dirty="0" smtClean="0">
                <a:latin typeface="Times New Roman" pitchFamily="18" charset="0"/>
                <a:cs typeface="Times New Roman" pitchFamily="18" charset="0"/>
              </a:rPr>
              <a:t>Event Based</a:t>
            </a:r>
          </a:p>
          <a:p>
            <a:pPr lvl="2"/>
            <a:r>
              <a:rPr lang="en-US" sz="1400" dirty="0" smtClean="0">
                <a:latin typeface="Times New Roman" pitchFamily="18" charset="0"/>
                <a:cs typeface="Times New Roman" pitchFamily="18" charset="0"/>
              </a:rPr>
              <a:t>Pre-payments, Periodic Payment, Milestone-based Payments or Deliverable-based Payments</a:t>
            </a:r>
          </a:p>
          <a:p>
            <a:pPr marL="346075" lvl="2" indent="-346075">
              <a:tabLst>
                <a:tab pos="1482725" algn="l"/>
              </a:tabLst>
            </a:pPr>
            <a:r>
              <a:rPr lang="en-US" sz="1600" dirty="0" smtClean="0">
                <a:latin typeface="Times New Roman" pitchFamily="18" charset="0"/>
                <a:cs typeface="Times New Roman" pitchFamily="18" charset="0"/>
              </a:rPr>
              <a:t>Collections – GCA is responsible for following up on the collection on outstanding invoices.</a:t>
            </a:r>
          </a:p>
          <a:p>
            <a:pPr marL="803275" lvl="3" indent="-346075">
              <a:tabLst>
                <a:tab pos="1482725" algn="l"/>
              </a:tabLst>
            </a:pPr>
            <a:r>
              <a:rPr lang="en-US" sz="1300" b="1" i="1" dirty="0" smtClean="0">
                <a:latin typeface="Times New Roman" pitchFamily="18" charset="0"/>
                <a:cs typeface="Times New Roman" pitchFamily="18" charset="0"/>
              </a:rPr>
              <a:t>GCA may ask for input from the PI if collection problems occur.</a:t>
            </a:r>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9326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5788"/>
            <a:ext cx="8229600" cy="4710375"/>
          </a:xfrm>
        </p:spPr>
        <p:txBody>
          <a:bodyPr/>
          <a:lstStyle/>
          <a:p>
            <a:pPr marL="0" indent="0" algn="ctr">
              <a:buNone/>
            </a:pPr>
            <a:r>
              <a:rPr lang="en-US" b="1" dirty="0" smtClean="0">
                <a:latin typeface="Times New Roman" pitchFamily="18" charset="0"/>
                <a:cs typeface="Times New Roman" pitchFamily="18" charset="0"/>
              </a:rPr>
              <a:t>REPORTING</a:t>
            </a:r>
          </a:p>
          <a:p>
            <a:r>
              <a:rPr lang="en-US" sz="2000" dirty="0">
                <a:latin typeface="Times New Roman" pitchFamily="18" charset="0"/>
                <a:cs typeface="Times New Roman" pitchFamily="18" charset="0"/>
              </a:rPr>
              <a:t>GCA prepares both </a:t>
            </a:r>
            <a:r>
              <a:rPr lang="en-US" sz="2000" dirty="0" smtClean="0">
                <a:latin typeface="Times New Roman" pitchFamily="18" charset="0"/>
                <a:cs typeface="Times New Roman" pitchFamily="18" charset="0"/>
              </a:rPr>
              <a:t>Interim </a:t>
            </a:r>
            <a:r>
              <a:rPr lang="en-US" sz="2000" dirty="0">
                <a:latin typeface="Times New Roman" pitchFamily="18" charset="0"/>
                <a:cs typeface="Times New Roman" pitchFamily="18" charset="0"/>
              </a:rPr>
              <a:t>and </a:t>
            </a:r>
            <a:r>
              <a:rPr lang="en-US" sz="2000" dirty="0" smtClean="0">
                <a:latin typeface="Times New Roman" pitchFamily="18" charset="0"/>
                <a:cs typeface="Times New Roman" pitchFamily="18" charset="0"/>
              </a:rPr>
              <a:t>Final Financial Reports </a:t>
            </a:r>
            <a:r>
              <a:rPr lang="en-US" sz="2000" dirty="0">
                <a:latin typeface="Times New Roman" pitchFamily="18" charset="0"/>
                <a:cs typeface="Times New Roman" pitchFamily="18" charset="0"/>
              </a:rPr>
              <a:t>based on the terms of the award and special requests from the sponsor. </a:t>
            </a:r>
            <a:endParaRPr lang="en-US" sz="2000" dirty="0" smtClean="0">
              <a:latin typeface="Times New Roman" pitchFamily="18" charset="0"/>
              <a:cs typeface="Times New Roman" pitchFamily="18" charset="0"/>
            </a:endParaRPr>
          </a:p>
          <a:p>
            <a:pPr marL="0" indent="0">
              <a:buNone/>
            </a:pPr>
            <a:endParaRPr lang="en-US" sz="2000" dirty="0" smtClean="0">
              <a:latin typeface="Times New Roman" pitchFamily="18" charset="0"/>
              <a:cs typeface="Times New Roman" pitchFamily="18" charset="0"/>
            </a:endParaRPr>
          </a:p>
          <a:p>
            <a:pPr marL="342900" lvl="2" indent="-342900"/>
            <a:r>
              <a:rPr lang="en-US" sz="2000" b="1" dirty="0">
                <a:latin typeface="Times New Roman" pitchFamily="18" charset="0"/>
                <a:cs typeface="Times New Roman" pitchFamily="18" charset="0"/>
              </a:rPr>
              <a:t>FINAL </a:t>
            </a:r>
            <a:r>
              <a:rPr lang="en-US" sz="2000" b="1" dirty="0" smtClean="0">
                <a:latin typeface="Times New Roman" pitchFamily="18" charset="0"/>
                <a:cs typeface="Times New Roman" pitchFamily="18" charset="0"/>
              </a:rPr>
              <a:t>FINANCIAL REPORT</a:t>
            </a:r>
            <a:endParaRPr lang="en-US" sz="2000" dirty="0">
              <a:latin typeface="Times New Roman" pitchFamily="18" charset="0"/>
              <a:cs typeface="Times New Roman" pitchFamily="18" charset="0"/>
            </a:endParaRPr>
          </a:p>
          <a:p>
            <a:pPr marL="800100" lvl="3" indent="-342900"/>
            <a:r>
              <a:rPr lang="en-US" sz="1600" dirty="0" smtClean="0">
                <a:latin typeface="Times New Roman" pitchFamily="18" charset="0"/>
                <a:cs typeface="Times New Roman" pitchFamily="18" charset="0"/>
              </a:rPr>
              <a:t>The Final Financial Report will </a:t>
            </a:r>
            <a:r>
              <a:rPr lang="en-US" sz="1600" dirty="0">
                <a:latin typeface="Times New Roman" pitchFamily="18" charset="0"/>
                <a:cs typeface="Times New Roman" pitchFamily="18" charset="0"/>
              </a:rPr>
              <a:t>be routed to the department for review and approval, to ensure that ALL costs have been captured on the </a:t>
            </a:r>
            <a:r>
              <a:rPr lang="en-US" sz="1600" dirty="0" smtClean="0">
                <a:latin typeface="Times New Roman" pitchFamily="18" charset="0"/>
                <a:cs typeface="Times New Roman" pitchFamily="18" charset="0"/>
              </a:rPr>
              <a:t>report.  </a:t>
            </a:r>
            <a:r>
              <a:rPr lang="en-US" sz="1600" dirty="0">
                <a:latin typeface="Times New Roman" pitchFamily="18" charset="0"/>
                <a:cs typeface="Times New Roman" pitchFamily="18" charset="0"/>
              </a:rPr>
              <a:t>If charges are in process and have not </a:t>
            </a:r>
            <a:r>
              <a:rPr lang="en-US" sz="1600" dirty="0" smtClean="0">
                <a:latin typeface="Times New Roman" pitchFamily="18" charset="0"/>
                <a:cs typeface="Times New Roman" pitchFamily="18" charset="0"/>
              </a:rPr>
              <a:t>posted to </a:t>
            </a:r>
            <a:r>
              <a:rPr lang="en-US" sz="1600" dirty="0">
                <a:latin typeface="Times New Roman" pitchFamily="18" charset="0"/>
                <a:cs typeface="Times New Roman" pitchFamily="18" charset="0"/>
              </a:rPr>
              <a:t>the account, </a:t>
            </a:r>
            <a:r>
              <a:rPr lang="en-US" sz="1600" dirty="0" smtClean="0">
                <a:latin typeface="Times New Roman" pitchFamily="18" charset="0"/>
                <a:cs typeface="Times New Roman" pitchFamily="18" charset="0"/>
              </a:rPr>
              <a:t>copies </a:t>
            </a:r>
            <a:r>
              <a:rPr lang="en-US" sz="1600" dirty="0">
                <a:latin typeface="Times New Roman" pitchFamily="18" charset="0"/>
                <a:cs typeface="Times New Roman" pitchFamily="18" charset="0"/>
              </a:rPr>
              <a:t>of the supporting documentation MUST be sent to the GCA accountant to include on the final </a:t>
            </a:r>
            <a:r>
              <a:rPr lang="en-US" sz="1600" dirty="0" smtClean="0">
                <a:latin typeface="Times New Roman" pitchFamily="18" charset="0"/>
                <a:cs typeface="Times New Roman" pitchFamily="18" charset="0"/>
              </a:rPr>
              <a:t>financial report.</a:t>
            </a:r>
          </a:p>
          <a:p>
            <a:pPr marL="1257300" lvl="4" indent="-342900"/>
            <a:r>
              <a:rPr lang="en-US" sz="1600" b="1" i="1" dirty="0" smtClean="0">
                <a:latin typeface="Times New Roman" pitchFamily="18" charset="0"/>
                <a:cs typeface="Times New Roman" pitchFamily="18" charset="0"/>
              </a:rPr>
              <a:t>It is critical that the PI’s administrators are reconciling the grant account on a regular basis to easily identify the reconciling items during report preparation.</a:t>
            </a:r>
          </a:p>
          <a:p>
            <a:pPr marL="800100" lvl="3" indent="-342900"/>
            <a:r>
              <a:rPr lang="en-US" sz="1600" dirty="0" smtClean="0">
                <a:latin typeface="Times New Roman" pitchFamily="18" charset="0"/>
                <a:cs typeface="Times New Roman" pitchFamily="18" charset="0"/>
              </a:rPr>
              <a:t>The Final Financial Report must be submitted by the due date specified in the award documentation. </a:t>
            </a:r>
            <a:endParaRPr lang="en-US" sz="1600" dirty="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9995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smtClean="0">
                <a:latin typeface="Times New Roman" pitchFamily="18" charset="0"/>
                <a:cs typeface="Times New Roman" pitchFamily="18" charset="0"/>
              </a:rPr>
              <a:t>AUDIT</a:t>
            </a:r>
          </a:p>
          <a:p>
            <a:r>
              <a:rPr lang="en-US" sz="2400" dirty="0" smtClean="0">
                <a:latin typeface="Times New Roman" pitchFamily="18" charset="0"/>
                <a:cs typeface="Times New Roman" pitchFamily="18" charset="0"/>
              </a:rPr>
              <a:t>GCA manages the Annual Uniform Guidance Audit, which is a federal requirement for all higher education institutions who receive more that $750K per year in federal funding.</a:t>
            </a:r>
          </a:p>
          <a:p>
            <a:r>
              <a:rPr lang="en-US" sz="2400" dirty="0" smtClean="0">
                <a:latin typeface="Times New Roman" pitchFamily="18" charset="0"/>
                <a:cs typeface="Times New Roman" pitchFamily="18" charset="0"/>
              </a:rPr>
              <a:t>GCA is also responsible for any Sponsor initiated “financial” audits or desk reviews.</a:t>
            </a:r>
          </a:p>
          <a:p>
            <a:pPr lvl="1"/>
            <a:r>
              <a:rPr lang="en-US" sz="2000" dirty="0" smtClean="0">
                <a:latin typeface="Times New Roman" pitchFamily="18" charset="0"/>
                <a:cs typeface="Times New Roman" pitchFamily="18" charset="0"/>
              </a:rPr>
              <a:t>If a PI or PI’s administrator receives notification from a sponsor stating that a grant is going to be reviewed/audited, the notification must be forwarded to SPA and GCA </a:t>
            </a:r>
            <a:r>
              <a:rPr lang="en-US" sz="2000" i="1" dirty="0" smtClean="0">
                <a:latin typeface="Times New Roman" pitchFamily="18" charset="0"/>
                <a:cs typeface="Times New Roman" pitchFamily="18" charset="0"/>
              </a:rPr>
              <a:t>immediately</a:t>
            </a:r>
            <a:r>
              <a:rPr lang="en-US" sz="2000" dirty="0" smtClean="0">
                <a:latin typeface="Times New Roman" pitchFamily="18" charset="0"/>
                <a:cs typeface="Times New Roman" pitchFamily="18" charset="0"/>
              </a:rPr>
              <a:t>.  SPA &amp; GCA will coordinate with the department administrator to provide the requested documentation.</a:t>
            </a:r>
            <a:endParaRPr lang="en-US" sz="2000" dirty="0">
              <a:latin typeface="Times New Roman" pitchFamily="18" charset="0"/>
              <a:cs typeface="Times New Roman" pitchFamily="18" charset="0"/>
            </a:endParaRPr>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857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b="1" dirty="0" smtClean="0">
                <a:latin typeface="Times New Roman" panose="02020603050405020304" pitchFamily="18" charset="0"/>
                <a:cs typeface="Times New Roman" panose="02020603050405020304" pitchFamily="18" charset="0"/>
              </a:rPr>
              <a:t>EDUCATION</a:t>
            </a:r>
          </a:p>
          <a:p>
            <a:pPr marL="0" indent="0" algn="ctr">
              <a:buNone/>
            </a:pPr>
            <a:endParaRPr lang="en-US" sz="1000" b="1" dirty="0" smtClean="0">
              <a:latin typeface="Times New Roman" panose="02020603050405020304" pitchFamily="18" charset="0"/>
              <a:cs typeface="Times New Roman" panose="02020603050405020304" pitchFamily="18" charset="0"/>
            </a:endParaRPr>
          </a:p>
          <a:p>
            <a:pPr marL="0" indent="0" algn="ctr">
              <a:buNone/>
            </a:pPr>
            <a:r>
              <a:rPr lang="en-US" sz="2400" b="1" dirty="0" smtClean="0">
                <a:latin typeface="Times New Roman" panose="02020603050405020304" pitchFamily="18" charset="0"/>
                <a:cs typeface="Times New Roman" panose="02020603050405020304" pitchFamily="18" charset="0"/>
              </a:rPr>
              <a:t>GCA has a goal for </a:t>
            </a:r>
            <a:r>
              <a:rPr lang="en-US" sz="2400" b="1" dirty="0" smtClean="0">
                <a:latin typeface="Times New Roman" panose="02020603050405020304" pitchFamily="18" charset="0"/>
                <a:cs typeface="Times New Roman" panose="02020603050405020304" pitchFamily="18" charset="0"/>
              </a:rPr>
              <a:t>FY20 </a:t>
            </a:r>
            <a:r>
              <a:rPr lang="en-US" sz="2400" b="1" dirty="0" smtClean="0">
                <a:latin typeface="Times New Roman" panose="02020603050405020304" pitchFamily="18" charset="0"/>
                <a:cs typeface="Times New Roman" panose="02020603050405020304" pitchFamily="18" charset="0"/>
              </a:rPr>
              <a:t>to provide more Post-Award education to the research departments.</a:t>
            </a:r>
          </a:p>
          <a:p>
            <a:pPr marL="0" indent="0" algn="ctr">
              <a:buNone/>
            </a:pPr>
            <a:endParaRPr lang="en-US" sz="1000" b="1" dirty="0" smtClean="0">
              <a:latin typeface="Times New Roman" panose="02020603050405020304" pitchFamily="18" charset="0"/>
              <a:cs typeface="Times New Roman" panose="02020603050405020304" pitchFamily="18" charset="0"/>
            </a:endParaRPr>
          </a:p>
          <a:p>
            <a:r>
              <a:rPr lang="en-US" sz="2400" b="1" dirty="0" smtClean="0">
                <a:latin typeface="Times New Roman" panose="02020603050405020304" pitchFamily="18" charset="0"/>
                <a:cs typeface="Times New Roman" panose="02020603050405020304" pitchFamily="18" charset="0"/>
              </a:rPr>
              <a:t>Current Education Available</a:t>
            </a:r>
          </a:p>
          <a:p>
            <a:pPr lvl="1"/>
            <a:r>
              <a:rPr lang="en-US" sz="2000" dirty="0" smtClean="0">
                <a:latin typeface="Times New Roman" panose="02020603050405020304" pitchFamily="18" charset="0"/>
                <a:cs typeface="Times New Roman" panose="02020603050405020304" pitchFamily="18" charset="0"/>
              </a:rPr>
              <a:t>TAMS – Grants Management System</a:t>
            </a:r>
          </a:p>
          <a:p>
            <a:pPr lvl="1"/>
            <a:r>
              <a:rPr lang="en-US" sz="2000" dirty="0" smtClean="0">
                <a:latin typeface="Times New Roman" panose="02020603050405020304" pitchFamily="18" charset="0"/>
                <a:cs typeface="Times New Roman" panose="02020603050405020304" pitchFamily="18" charset="0"/>
              </a:rPr>
              <a:t>Labor Distribution &amp; Effort Reporting</a:t>
            </a:r>
          </a:p>
          <a:p>
            <a:pPr lvl="1"/>
            <a:r>
              <a:rPr lang="en-US" sz="2000" dirty="0" smtClean="0">
                <a:latin typeface="Times New Roman" panose="02020603050405020304" pitchFamily="18" charset="0"/>
                <a:cs typeface="Times New Roman" panose="02020603050405020304" pitchFamily="18" charset="0"/>
              </a:rPr>
              <a:t>One-on-one award, policy or process specific, as needed/requested</a:t>
            </a:r>
          </a:p>
          <a:p>
            <a:pPr marL="457200" lvl="1" indent="0">
              <a:buNone/>
            </a:pPr>
            <a:endParaRPr lang="en-US" sz="2000" dirty="0" smtClean="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p:txBody>
      </p:sp>
      <p:pic>
        <p:nvPicPr>
          <p:cNvPr id="4" name="Picture 2" descr="C:\Users\tsteven\APPDATA\LOCAL\TEMP\wz0fe1\TUshield_word2_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533400"/>
            <a:ext cx="2362200" cy="882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100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7303</TotalTime>
  <Words>822</Words>
  <Application>Microsoft Office PowerPoint</Application>
  <PresentationFormat>On-screen Show (4:3)</PresentationFormat>
  <Paragraphs>59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Grants &amp; Contracts Accounting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&amp; Contracts Accounting</dc:title>
  <dc:creator>O'Rourke, Tanya S</dc:creator>
  <cp:lastModifiedBy>O'Rourke, Tanya S</cp:lastModifiedBy>
  <cp:revision>26</cp:revision>
  <dcterms:created xsi:type="dcterms:W3CDTF">2013-08-15T21:12:00Z</dcterms:created>
  <dcterms:modified xsi:type="dcterms:W3CDTF">2020-03-06T16:29:04Z</dcterms:modified>
</cp:coreProperties>
</file>